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7" r:id="rId4"/>
    <p:sldId id="259" r:id="rId5"/>
    <p:sldId id="258" r:id="rId6"/>
    <p:sldId id="260" r:id="rId7"/>
    <p:sldId id="264" r:id="rId8"/>
    <p:sldId id="265" r:id="rId9"/>
    <p:sldId id="266" r:id="rId10"/>
    <p:sldId id="267" r:id="rId11"/>
    <p:sldId id="261" r:id="rId12"/>
    <p:sldId id="262" r:id="rId13"/>
    <p:sldId id="263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79EB5C-4F30-45E1-AD0F-E30B55C7E1A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33800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3801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3802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3803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33804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3805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06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07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08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09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3810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3811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3812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3813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33814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3815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16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17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18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819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3820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09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482EA-2C44-475E-BF1E-C712B5E2E0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51CC69-0BB1-4943-8262-1E067055462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03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74020-6D6F-4006-B339-CF921E3952D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5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4E94D-BED7-436F-9052-2944779DA96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1EFF0-5767-4917-8D79-6F9C03ED2EA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2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7615E-0A99-4C80-984B-877EAE3BB7D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0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F6773-7921-4BE7-9741-591C656D3B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9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4F290-6961-4796-97CE-6F46D91A0AE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7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03BAE-C5E8-461B-B24A-275C145BF1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20E6F-FB19-4B8F-A02F-691D59E138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4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itlemaster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7437E0AA-F054-44F8-8D57-FF0573138C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7422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A2FA0-E3AC-4ED8-AF99-73E216ABD7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5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9B9EE-C650-4748-965A-DA2E2C79DD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4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4CA2F-3116-45A3-BCF9-5C06C9D5BED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6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9A08E-C393-4C90-BC2C-6FFDEA0F6BC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3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CAFB6-A6A7-476F-9A0D-D170BBEEAC3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C6271-4514-4C32-A3E4-A2E79A33221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1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13AA6-87D4-4780-896A-00D3244401D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FE9BD-3058-4C54-83BC-D96DFC04909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8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85778-9EB3-448A-9B1B-B04A76BE825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9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5B56F-C8B5-4ABA-AFC6-129608E49FD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034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5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04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40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14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84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41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79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890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465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10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4F67BFDE-CA45-4ED7-981C-B7D47090046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277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277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3277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277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78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3278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278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279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79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79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279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79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79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2796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279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79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79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280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280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80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32808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2809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281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2811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281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3282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957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pic>
          <p:nvPicPr>
            <p:cNvPr id="20484" name="Picture 4" descr="slidemaster_med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4B45A894-7F61-48E0-8CA8-9124D07E1E6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0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08C54-F4C3-41AF-A9EC-E5582649AE64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12.03.2016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5891F-C4C2-4079-8508-54C9687B28D3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33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7772400" cy="1362075"/>
          </a:xfrm>
        </p:spPr>
        <p:txBody>
          <a:bodyPr/>
          <a:lstStyle/>
          <a:p>
            <a:r>
              <a:rPr lang="tt-RU" dirty="0" smtClean="0"/>
              <a:t>   </a:t>
            </a:r>
            <a:r>
              <a:rPr lang="tt-RU" sz="5400" dirty="0" smtClean="0">
                <a:solidFill>
                  <a:schemeClr val="tx2"/>
                </a:solidFill>
              </a:rPr>
              <a:t>“ </a:t>
            </a:r>
            <a:r>
              <a:rPr lang="tt-RU" sz="5400" dirty="0">
                <a:solidFill>
                  <a:schemeClr val="tx2"/>
                </a:solidFill>
              </a:rPr>
              <a:t>Содружество</a:t>
            </a:r>
            <a:r>
              <a:rPr lang="tt-RU" sz="5400" dirty="0" smtClean="0">
                <a:solidFill>
                  <a:schemeClr val="tx2"/>
                </a:solidFill>
              </a:rPr>
              <a:t>“</a:t>
            </a:r>
            <a:br>
              <a:rPr lang="tt-RU" sz="5400" dirty="0" smtClean="0">
                <a:solidFill>
                  <a:schemeClr val="tx2"/>
                </a:solidFill>
              </a:rPr>
            </a:br>
            <a:r>
              <a:rPr lang="tt-RU" sz="5400" dirty="0">
                <a:solidFill>
                  <a:schemeClr val="tx2"/>
                </a:solidFill>
              </a:rPr>
              <a:t/>
            </a:r>
            <a:br>
              <a:rPr lang="tt-RU" sz="5400" dirty="0">
                <a:solidFill>
                  <a:schemeClr val="tx2"/>
                </a:solidFill>
              </a:rPr>
            </a:br>
            <a:r>
              <a:rPr lang="tt-RU" sz="5400" dirty="0" smtClean="0"/>
              <a:t>   </a:t>
            </a:r>
            <a:r>
              <a:rPr lang="tt-RU" sz="5400" dirty="0"/>
              <a:t> </a:t>
            </a:r>
            <a:r>
              <a:rPr lang="tt-RU" sz="5400" dirty="0" smtClean="0"/>
              <a:t>  </a:t>
            </a:r>
            <a:r>
              <a:rPr lang="tt-RU" sz="2400" dirty="0" smtClean="0"/>
              <a:t> </a:t>
            </a:r>
            <a:br>
              <a:rPr lang="tt-RU" sz="2400" dirty="0" smtClean="0"/>
            </a:br>
            <a:r>
              <a:rPr lang="tt-RU" sz="2400" dirty="0"/>
              <a:t/>
            </a:r>
            <a:br>
              <a:rPr lang="tt-RU" sz="2400" dirty="0"/>
            </a:br>
            <a:r>
              <a:rPr lang="tt-RU" sz="2400" dirty="0" smtClean="0"/>
              <a:t/>
            </a:r>
            <a:br>
              <a:rPr lang="tt-RU" sz="2400" dirty="0" smtClean="0"/>
            </a:br>
            <a:r>
              <a:rPr lang="tt-RU" sz="2400" dirty="0"/>
              <a:t/>
            </a:r>
            <a:br>
              <a:rPr lang="tt-RU" sz="2400" dirty="0"/>
            </a:br>
            <a:r>
              <a:rPr lang="tt-RU" sz="2400" dirty="0" smtClean="0"/>
              <a:t>                  Руково</a:t>
            </a:r>
            <a:r>
              <a:rPr lang="ru-RU" sz="2400" dirty="0"/>
              <a:t>д</a:t>
            </a:r>
            <a:r>
              <a:rPr lang="tt-RU" sz="2400" smtClean="0"/>
              <a:t>итель 7 класса</a:t>
            </a:r>
            <a:r>
              <a:rPr lang="tt-RU" sz="2400" dirty="0" smtClean="0"/>
              <a:t/>
            </a:r>
            <a:br>
              <a:rPr lang="tt-RU" sz="2400" dirty="0" smtClean="0"/>
            </a:br>
            <a:r>
              <a:rPr lang="tt-RU" sz="2400" dirty="0"/>
              <a:t> </a:t>
            </a:r>
            <a:r>
              <a:rPr lang="tt-RU" sz="2400" dirty="0" smtClean="0"/>
              <a:t>        Талипова Танзила Хамадулловна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951" y="260648"/>
            <a:ext cx="8424936" cy="1500187"/>
          </a:xfrm>
        </p:spPr>
        <p:txBody>
          <a:bodyPr/>
          <a:lstStyle/>
          <a:p>
            <a:r>
              <a:rPr lang="tt-RU" sz="6000" dirty="0" smtClean="0"/>
              <a:t> Работа над проектом</a:t>
            </a:r>
            <a:endParaRPr lang="ru-RU" sz="6000" dirty="0"/>
          </a:p>
        </p:txBody>
      </p:sp>
      <p:pic>
        <p:nvPicPr>
          <p:cNvPr id="3074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3047102"/>
            <a:ext cx="3900683" cy="239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5000">
        <p14:glitter pattern="hexagon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032" y="-387424"/>
            <a:ext cx="8712968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784976" cy="6741368"/>
          </a:xfrm>
        </p:spPr>
        <p:txBody>
          <a:bodyPr>
            <a:normAutofit/>
          </a:bodyPr>
          <a:lstStyle/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 проекта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«Стратегия развития воспитания обучающихся в Республике Татарстан 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2015-20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Задачи Стратегии: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•создание условий для консолидации усилий общества, государства и семьи по воспитанию обучающихся;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•создание единой системы воспитания, интегрирующей в себе всю инфраструктуру организаций общего, профессионального и дополнительного образования;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•создание системы социально-педагогической поддержки успешной социализации детей и молодежи, их нравственного самоопределения и конструктивного саморазвития, в том числе детей из малообеспеченных, неблагополучных семей, находящихся в трудной жизненной ситуации;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•развитие взаимодействия образовательной организации с семьей, формирование целостного образовательного процесса, полноправным субъектом которого являются родители;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•формирование социокультурной инфраструктуры, содействующей успешной социализации обучающихся и интегрирующей воспитательные возможности образовательных, культурных, спортивных, научных и других организаций;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•формирование у граждан готовности к совместному решению социально значимых проблем как на региональном, так и не федеральном уровне;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•повышение качества образования путем модернизации содержания образования, укрепления у обучающихся мотивации к общему и профессиональному обучению, к саморазвитию в обществе и в профессии;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•существенное снижение негативных проявлений в детской и молодежной среде.</a:t>
            </a:r>
          </a:p>
          <a:p>
            <a:pPr algn="just"/>
            <a:endParaRPr lang="ru-RU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01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712" y="332656"/>
            <a:ext cx="7920880" cy="648072"/>
          </a:xfrm>
        </p:spPr>
        <p:txBody>
          <a:bodyPr>
            <a:normAutofit/>
          </a:bodyPr>
          <a:lstStyle/>
          <a:p>
            <a:r>
              <a:rPr lang="tt-RU" dirty="0" smtClean="0"/>
              <a:t>   Секреты </a:t>
            </a:r>
            <a:r>
              <a:rPr lang="tt-RU" dirty="0"/>
              <a:t>дружного класса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548664" y="116632"/>
            <a:ext cx="1800200" cy="10081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 flipH="1">
            <a:off x="10908704" y="1988840"/>
            <a:ext cx="1152128" cy="6697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4"/>
          </p:nvPr>
        </p:nvSpPr>
        <p:spPr>
          <a:xfrm flipH="1" flipV="1">
            <a:off x="12780912" y="3645024"/>
            <a:ext cx="144016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195736" y="1322536"/>
            <a:ext cx="6948264" cy="5535464"/>
          </a:xfrm>
        </p:spPr>
        <p:txBody>
          <a:bodyPr/>
          <a:lstStyle/>
          <a:p>
            <a:r>
              <a:rPr lang="ru-RU" sz="2000" dirty="0"/>
              <a:t>«…Мальчишки и девчонки – полноправные члены классного содружества, активно сотрудничающие с педагогом, а не только подчиняющиеся ему.</a:t>
            </a:r>
          </a:p>
          <a:p>
            <a:r>
              <a:rPr lang="ru-RU" sz="2000" dirty="0"/>
              <a:t>…Участвуя в делах содружества в школе и по месту жительства, реализуя социально-значимые дела и проекты, ребята формируют свои взгляды, поведение и характер</a:t>
            </a:r>
          </a:p>
          <a:p>
            <a:r>
              <a:rPr lang="ru-RU" sz="2000" dirty="0"/>
              <a:t>…Дети и подростки, участвуя в реализации программ «Классного Содружества», смогут развить важные черты своего характера: самостоятельность, ответственность, стремление к достижениям.</a:t>
            </a:r>
          </a:p>
          <a:p>
            <a:r>
              <a:rPr lang="ru-RU" sz="2000" dirty="0"/>
              <a:t>…Тесная Связь с родителями-один их секретов успеха в создании дружного класса...» из настольной книги классного руководителя «Секреты дружного класса»</a:t>
            </a:r>
          </a:p>
          <a:p>
            <a:endParaRPr lang="ru-RU" sz="2000" dirty="0"/>
          </a:p>
        </p:txBody>
      </p:sp>
      <p:pic>
        <p:nvPicPr>
          <p:cNvPr id="2050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291396" y="2291396"/>
            <a:ext cx="6858001" cy="227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97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0"/>
            <a:ext cx="6400800" cy="1337196"/>
          </a:xfrm>
        </p:spPr>
        <p:txBody>
          <a:bodyPr/>
          <a:lstStyle/>
          <a:p>
            <a:r>
              <a:rPr lang="ru-RU" dirty="0" smtClean="0"/>
              <a:t>Экскурсия в краеведческий музей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204864"/>
            <a:ext cx="7992888" cy="3240360"/>
          </a:xfrm>
        </p:spPr>
        <p:txBody>
          <a:bodyPr/>
          <a:lstStyle/>
          <a:p>
            <a:r>
              <a:rPr lang="ru-RU" sz="1800" dirty="0" smtClean="0"/>
              <a:t>«Экскурсия-одна из наиболее распространенных форм работы.  Она доступна для всех групп возрастных групп и может быть организована в любое время года.  </a:t>
            </a:r>
          </a:p>
          <a:p>
            <a:r>
              <a:rPr lang="ru-RU" sz="1800" dirty="0" smtClean="0"/>
              <a:t>Ребята в ходе экскурсии получают новые знания. Хорошо организованная экскурсия помогает формированию жизненных  знаний, способствует познанию себя и других в различных  жизненных ситуациях, помогает укреплению связей в коллективе через объединение вокруг общей цели.» </a:t>
            </a:r>
          </a:p>
          <a:p>
            <a:r>
              <a:rPr lang="ru-RU" sz="1800" dirty="0" smtClean="0"/>
              <a:t>                                                         «Секреты дружного класса» </a:t>
            </a:r>
          </a:p>
          <a:p>
            <a:r>
              <a:rPr lang="ru-RU" sz="1800" dirty="0" smtClean="0"/>
              <a:t>                           настольная книга классного руководителя</a:t>
            </a:r>
          </a:p>
          <a:p>
            <a:endParaRPr lang="ru-RU" sz="1800" dirty="0"/>
          </a:p>
        </p:txBody>
      </p:sp>
      <p:pic>
        <p:nvPicPr>
          <p:cNvPr id="1026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3059832" cy="21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06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96283"/>
            <a:ext cx="8974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solidFill>
                  <a:srgbClr val="002060"/>
                </a:solidFill>
              </a:rPr>
              <a:t>   </a:t>
            </a:r>
            <a:r>
              <a:rPr lang="ru-RU" sz="3200" b="1" u="sng" dirty="0" smtClean="0">
                <a:solidFill>
                  <a:srgbClr val="002060"/>
                </a:solidFill>
              </a:rPr>
              <a:t>Дидактико-воспитательная цели:</a:t>
            </a:r>
            <a:endParaRPr lang="en-US" sz="3200" b="1" u="sng" dirty="0" smtClean="0">
              <a:solidFill>
                <a:srgbClr val="002060"/>
              </a:solidFill>
            </a:endParaRPr>
          </a:p>
          <a:p>
            <a:r>
              <a:rPr lang="ru-RU" sz="3200" b="1" u="sng" dirty="0" smtClean="0">
                <a:solidFill>
                  <a:srgbClr val="002060"/>
                </a:solidFill>
              </a:rPr>
              <a:t> </a:t>
            </a:r>
            <a:endParaRPr lang="en-US" sz="3200" b="1" u="sng" dirty="0" smtClean="0">
              <a:solidFill>
                <a:srgbClr val="00206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</a:rPr>
              <a:t>c</a:t>
            </a:r>
            <a:r>
              <a:rPr lang="ru-RU" sz="3200" b="1" dirty="0" err="1">
                <a:solidFill>
                  <a:srgbClr val="002060"/>
                </a:solidFill>
              </a:rPr>
              <a:t>оздать</a:t>
            </a:r>
            <a:r>
              <a:rPr lang="ru-RU" sz="3200" b="1" dirty="0">
                <a:solidFill>
                  <a:srgbClr val="002060"/>
                </a:solidFill>
              </a:rPr>
              <a:t> атмосферу </a:t>
            </a:r>
            <a:r>
              <a:rPr lang="ru-RU" sz="3200" b="1" dirty="0" smtClean="0">
                <a:solidFill>
                  <a:srgbClr val="002060"/>
                </a:solidFill>
              </a:rPr>
              <a:t>сплоченности</a:t>
            </a:r>
            <a:r>
              <a:rPr lang="en-US" sz="3200" b="1" dirty="0">
                <a:solidFill>
                  <a:srgbClr val="002060"/>
                </a:solidFill>
              </a:rPr>
              <a:t>;</a:t>
            </a:r>
            <a:endParaRPr lang="en-US" sz="3200" b="1" u="sng" dirty="0" smtClean="0">
              <a:solidFill>
                <a:srgbClr val="00206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2060"/>
                </a:solidFill>
              </a:rPr>
              <a:t>получение </a:t>
            </a:r>
            <a:r>
              <a:rPr lang="ru-RU" sz="3200" b="1" dirty="0">
                <a:solidFill>
                  <a:srgbClr val="002060"/>
                </a:solidFill>
              </a:rPr>
              <a:t>новых знаний о своем крае;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3200" b="1" dirty="0">
                <a:solidFill>
                  <a:srgbClr val="002060"/>
                </a:solidFill>
              </a:rPr>
              <a:t>р</a:t>
            </a:r>
            <a:r>
              <a:rPr lang="ru-RU" sz="3200" b="1" dirty="0" smtClean="0">
                <a:solidFill>
                  <a:srgbClr val="002060"/>
                </a:solidFill>
              </a:rPr>
              <a:t>азвитие </a:t>
            </a:r>
            <a:r>
              <a:rPr lang="ru-RU" sz="3200" b="1" dirty="0">
                <a:solidFill>
                  <a:srgbClr val="002060"/>
                </a:solidFill>
              </a:rPr>
              <a:t>позитивных чувств- удовольствия, </a:t>
            </a:r>
            <a:r>
              <a:rPr lang="ru-RU" sz="3200" b="1" dirty="0" smtClean="0">
                <a:solidFill>
                  <a:srgbClr val="002060"/>
                </a:solidFill>
              </a:rPr>
              <a:t>радости</a:t>
            </a:r>
            <a:r>
              <a:rPr lang="ru-RU" sz="3200" b="1" dirty="0">
                <a:solidFill>
                  <a:srgbClr val="002060"/>
                </a:solidFill>
              </a:rPr>
              <a:t>.</a:t>
            </a:r>
            <a:endParaRPr lang="en-US" sz="3200" b="1" dirty="0" smtClean="0">
              <a:solidFill>
                <a:srgbClr val="002060"/>
              </a:solidFill>
            </a:endParaRPr>
          </a:p>
        </p:txBody>
      </p:sp>
      <p:pic>
        <p:nvPicPr>
          <p:cNvPr id="4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3059832" cy="21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7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315416"/>
            <a:ext cx="6870700" cy="1600200"/>
          </a:xfrm>
        </p:spPr>
        <p:txBody>
          <a:bodyPr/>
          <a:lstStyle/>
          <a:p>
            <a:r>
              <a:rPr lang="ru-RU" u="sng" dirty="0">
                <a:solidFill>
                  <a:srgbClr val="002060"/>
                </a:solidFill>
              </a:rPr>
              <a:t>С</a:t>
            </a:r>
            <a:r>
              <a:rPr lang="ru-RU" u="sng" dirty="0" smtClean="0">
                <a:solidFill>
                  <a:srgbClr val="002060"/>
                </a:solidFill>
              </a:rPr>
              <a:t>тадии </a:t>
            </a:r>
            <a:r>
              <a:rPr lang="ru-RU" u="sng" dirty="0">
                <a:solidFill>
                  <a:srgbClr val="002060"/>
                </a:solidFill>
              </a:rPr>
              <a:t>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340768"/>
            <a:ext cx="91450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Любая форма работы класса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должна</a:t>
            </a:r>
            <a:endParaRPr lang="en-US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позволять ребятами проявлять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активность</a:t>
            </a:r>
            <a:endParaRPr lang="en-US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всех стадиях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371600" lvl="2" indent="-45720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планирование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0" lvl="2" indent="-45720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принятие решений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0" lvl="2" indent="-45720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выполнение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0" lvl="2" indent="-45720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подведение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итогов, получение наград.</a:t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4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1098"/>
            <a:ext cx="2699792" cy="188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45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-1"/>
            <a:ext cx="6876256" cy="2132857"/>
          </a:xfrm>
        </p:spPr>
        <p:txBody>
          <a:bodyPr/>
          <a:lstStyle/>
          <a:p>
            <a:pPr algn="just"/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Планирование</a:t>
            </a:r>
            <a:br>
              <a:rPr lang="ru-RU" dirty="0" smtClean="0"/>
            </a:br>
            <a:r>
              <a:rPr lang="ru-RU" sz="2400" dirty="0" smtClean="0"/>
              <a:t>Побуждение к саморазвитию включает в себя</a:t>
            </a:r>
            <a:r>
              <a:rPr lang="en-US" sz="2400" dirty="0" smtClean="0"/>
              <a:t>: </a:t>
            </a:r>
            <a:r>
              <a:rPr lang="ru-RU" sz="2400" dirty="0" smtClean="0"/>
              <a:t>постановку совместно с детьми целей достижения.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31129" y="2331134"/>
            <a:ext cx="6858002" cy="219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tanzila\Desktop\танзила класс\IMG_20160208_1243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6108171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18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259121" y="2259124"/>
            <a:ext cx="6858002" cy="23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83768" y="260648"/>
            <a:ext cx="6660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kern="0" dirty="0" smtClean="0">
                <a:solidFill>
                  <a:srgbClr val="8C00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      Принятие решений </a:t>
            </a:r>
            <a:r>
              <a:rPr lang="ru-RU" sz="3600" kern="0" dirty="0" smtClean="0">
                <a:solidFill>
                  <a:srgbClr val="8C00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-</a:t>
            </a:r>
          </a:p>
          <a:p>
            <a:r>
              <a:rPr lang="ru-RU" sz="3600" kern="0" dirty="0" smtClean="0">
                <a:solidFill>
                  <a:srgbClr val="8C00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выбор </a:t>
            </a:r>
            <a:r>
              <a:rPr lang="ru-RU" sz="3600" kern="0" dirty="0">
                <a:solidFill>
                  <a:srgbClr val="8C00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</a:rPr>
              <a:t>способов достижения поставленных целей</a:t>
            </a:r>
            <a:endParaRPr lang="ru-RU" sz="3600" dirty="0"/>
          </a:p>
        </p:txBody>
      </p:sp>
      <p:pic>
        <p:nvPicPr>
          <p:cNvPr id="5122" name="Picture 2" descr="C:\Users\tanzila\Desktop\танзила класс\IMG_20160208_1243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528" y="2097120"/>
            <a:ext cx="6264712" cy="469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3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alipova.ucoz.ru/_nw/0/s362755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602" y="1540617"/>
            <a:ext cx="6120680" cy="459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675" y="332656"/>
            <a:ext cx="76658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           Выполнение работы-</a:t>
            </a:r>
          </a:p>
          <a:p>
            <a:r>
              <a:rPr lang="ru-RU" sz="3600" dirty="0">
                <a:solidFill>
                  <a:srgbClr val="002060"/>
                </a:solidFill>
              </a:rPr>
              <a:t>п</a:t>
            </a:r>
            <a:r>
              <a:rPr lang="ru-RU" sz="3600" dirty="0" smtClean="0">
                <a:solidFill>
                  <a:srgbClr val="002060"/>
                </a:solidFill>
              </a:rPr>
              <a:t>осещение краеведческого музея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tanzila\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45224"/>
            <a:ext cx="2029536" cy="141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alipova.ucoz.ru/_nw/0/139575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02652"/>
            <a:ext cx="7976454" cy="555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5412" y="102323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>
                <a:solidFill>
                  <a:srgbClr val="002060"/>
                </a:solidFill>
              </a:rPr>
              <a:t>Выполнение работы-</a:t>
            </a:r>
          </a:p>
          <a:p>
            <a:pPr lvl="0"/>
            <a:r>
              <a:rPr lang="ru-RU" sz="3600" dirty="0">
                <a:solidFill>
                  <a:srgbClr val="002060"/>
                </a:solidFill>
              </a:rPr>
              <a:t>посещение краеведческого музея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2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alipova.ucoz.ru/_nw/0/s32491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9" y="0"/>
            <a:ext cx="3144699" cy="259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alipova.ucoz.ru/_nw/0/s701119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8768"/>
            <a:ext cx="3154813" cy="226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alipova.ucoz.ru/_nw/0/s657641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51043" cy="253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alipova.ucoz.ru/_nw/0/s1092355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0" y="3973036"/>
            <a:ext cx="413995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alipova.ucoz.ru/_nw/0/s2077004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257" y="4000500"/>
            <a:ext cx="417681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5293" y="2612157"/>
            <a:ext cx="8882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 smtClean="0">
                <a:solidFill>
                  <a:srgbClr val="002060"/>
                </a:solidFill>
              </a:rPr>
              <a:t>            Выполнение </a:t>
            </a:r>
            <a:r>
              <a:rPr lang="ru-RU" sz="3600" dirty="0">
                <a:solidFill>
                  <a:srgbClr val="002060"/>
                </a:solidFill>
              </a:rPr>
              <a:t>работы-</a:t>
            </a:r>
          </a:p>
          <a:p>
            <a:pPr lvl="0"/>
            <a:r>
              <a:rPr lang="ru-RU" sz="3600" dirty="0">
                <a:solidFill>
                  <a:srgbClr val="002060"/>
                </a:solidFill>
              </a:rPr>
              <a:t>посещение краеведческого музея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3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3744416" cy="1787798"/>
          </a:xfrm>
        </p:spPr>
        <p:txBody>
          <a:bodyPr/>
          <a:lstStyle/>
          <a:p>
            <a:pPr algn="just"/>
            <a:r>
              <a:rPr lang="ru-RU" dirty="0" smtClean="0"/>
              <a:t>После завершения экскурсии в музей мы ходили в детское кафе «Аладдин», обменивались впечатлениями, ели мороженое.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u="sng" dirty="0">
              <a:solidFill>
                <a:srgbClr val="002060"/>
              </a:solidFill>
            </a:endParaRPr>
          </a:p>
          <a:p>
            <a:pPr marL="800100" lvl="2" indent="0">
              <a:buNone/>
            </a:pPr>
            <a:r>
              <a:rPr lang="ru-RU" sz="3200" u="sng" dirty="0" smtClean="0">
                <a:solidFill>
                  <a:srgbClr val="002060"/>
                </a:solidFill>
              </a:rPr>
              <a:t>Подведение итогов</a:t>
            </a:r>
            <a:endParaRPr lang="ru-RU" sz="3200" u="sng" dirty="0">
              <a:solidFill>
                <a:srgbClr val="002060"/>
              </a:solidFill>
            </a:endParaRPr>
          </a:p>
        </p:txBody>
      </p:sp>
      <p:pic>
        <p:nvPicPr>
          <p:cNvPr id="1026" name="Picture 2" descr="E:\ \103NIKON\DSCN09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4379978" cy="3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 \103NIKON\DSCN09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лан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480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Пастель</vt:lpstr>
      <vt:lpstr>План</vt:lpstr>
      <vt:lpstr>Winter</vt:lpstr>
      <vt:lpstr>   “ Содружество“                               Руководитель 7 класса          Талипова Танзила Хамадулловна </vt:lpstr>
      <vt:lpstr> </vt:lpstr>
      <vt:lpstr>   Секреты дружного класса</vt:lpstr>
      <vt:lpstr>Экскурсия в краеведческий музей</vt:lpstr>
      <vt:lpstr>Презентация PowerPoint</vt:lpstr>
      <vt:lpstr>Стадии деятельности</vt:lpstr>
      <vt:lpstr>         Планирование Побуждение к саморазвитию включает в себя: постановку совместно с детьми целей достижения.  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 завершения экскурсии в музей мы ходили в детское кафе «Аладдин», обменивались впечатлениями, ели мороженое.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 Содружество“         Руковолитель 7          Талипова Танзила Хамадулловна</dc:title>
  <dc:creator>tanzila</dc:creator>
  <cp:lastModifiedBy>Администратор</cp:lastModifiedBy>
  <cp:revision>14</cp:revision>
  <dcterms:created xsi:type="dcterms:W3CDTF">2016-03-08T14:54:30Z</dcterms:created>
  <dcterms:modified xsi:type="dcterms:W3CDTF">2016-03-12T07:56:15Z</dcterms:modified>
</cp:coreProperties>
</file>